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7" r:id="rId4"/>
    <p:sldId id="278" r:id="rId5"/>
    <p:sldId id="279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DD7CF"/>
    <a:srgbClr val="B9AD9D"/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552"/>
  </p:normalViewPr>
  <p:slideViewPr>
    <p:cSldViewPr snapToGrid="0" snapToObjects="1">
      <p:cViewPr>
        <p:scale>
          <a:sx n="110" d="100"/>
          <a:sy n="110" d="100"/>
        </p:scale>
        <p:origin x="272" y="-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3.jpeg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A580BE-45F6-824E-B3B0-A660F9AC7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30DC469-7549-704B-A334-DC782912DF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E4299B-CBEA-9946-98C8-AA9F2B29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24A77D-4249-0A41-99B7-507288672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70A394-08A5-204A-B223-779904F9D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6723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C3EE0D-55E0-214A-9A7F-EAF7017CB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1B4084A-CA5E-8346-98D4-522C564779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FBDE72-3A22-AA4A-ABC8-EDFC5E110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22E079-9EDC-5840-A069-96DB2D19D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FBD2ED-B5A5-F146-84D0-4041D90C2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5356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96C6805-9057-1B42-B86E-8F13723A67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9A0537-6384-8542-80B5-C9361B6E8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4610D3-82B0-B54F-A0D3-D81B5CD39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4D9A35-E868-8B46-8CD5-6C7B52502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97A18C-9C8E-1D43-91E6-703CF3CB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63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50FE9-6463-EF4E-B85B-C68D0176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C07F05-B8D0-9744-B898-42652D769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AD3DA9-9AEF-844A-A953-F8C166936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76B55F-259F-2F4E-968F-8C8B1760C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D04CE8-F5FC-B543-B1FD-F079E512F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7916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AD945D-B813-744C-81E0-B73826962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D15467-E4E0-A444-AEA3-DB9AF0A1E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209888-CCDE-A642-AC50-C312F845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0B517A-8A44-3E4A-A027-FEEA6F89B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581B73-643C-8440-BC24-D99273CD9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0702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F17AB-3EF9-ED43-94C5-CABCE60FF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28D1D4-1C88-D34F-AD2B-9982EE5C57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0AF4285-2F6D-1C44-B472-2E5C84807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DB31662-70F0-7149-93C2-D977DCF81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797C5A9-6814-8243-B7AF-508F7E710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2B123BA-1C56-DB4E-85A1-856725F9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242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D5301B-369B-464C-90CC-969216DE3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42EEF40-F82D-7340-A211-07B80518A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3376874-7E74-884F-87B6-E84E905F1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A5911BD-332E-B14E-AE07-A715C2441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9903DC6-42F6-654D-8BD8-486028AFB9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4B43C55-672E-014B-ACC8-09DBB5677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D8E6659-706F-E548-B49F-5F6DF9B6A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46AF8AF-97BE-2442-AB68-59B4B6BAD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7879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7FAD44-2CFE-F744-B559-5DFECB82C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58F9821-2DA8-4E4D-91B2-E57493C95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647E230-3AA1-B14F-869A-B21645FAA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D05F477-5631-B644-B615-B04236D2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1013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B9BFE65-F5A6-764F-987B-BCD11A9B9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40C7E20-670F-8745-AAD2-F38E9436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737050B-9B99-CF41-A175-26E6C7D65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5679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E74A2-3D08-6749-AF64-E6C4293E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8F6203-4E3C-164C-88A5-C15560032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C19B4E-4083-4543-BF38-1B51837379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CAEBA0-6AED-3743-A6B6-94740504B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EB8DB3-D903-B84A-B760-5789AAB7B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1451729-829B-7047-92E8-1CA1F6F64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3394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C017D9-B70A-C34E-B10A-1793DFEB8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344ABE0-E364-C048-A4C3-30484C069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7D60F50-E5E8-1549-BC74-FCF0033C3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7A38C2-76F0-7B4B-B78E-7D0C3A5C5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392245-F4E7-1C4A-A73D-FBBE663CE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D89CB1A-9DC0-9941-BCA2-FA2CB8B5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359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1475137-BD19-7042-A846-E0893EB38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28BF15-CEEC-8742-B342-20C568D5A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0D65957-5E30-C14B-8801-259FBC048B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2CB63B-5652-7046-BDDF-8BEB22527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C1C56C-27A3-0343-A745-5C977CA26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078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6A085-44B3-7C4E-B54A-A9FD8EF35E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77934"/>
            <a:ext cx="12191999" cy="1500411"/>
          </a:xfrm>
          <a:solidFill>
            <a:schemeClr val="accent1">
              <a:lumMod val="50000"/>
            </a:schemeClr>
          </a:solidFill>
        </p:spPr>
        <p:txBody>
          <a:bodyPr anchor="b">
            <a:noAutofit/>
          </a:bodyPr>
          <a:lstStyle/>
          <a:p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  <a:t>Using </a:t>
            </a:r>
            <a:r>
              <a:rPr lang="en-US" sz="48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deep learning </a:t>
            </a:r>
            <a: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  <a:t>for unifying </a:t>
            </a: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r>
              <a:rPr lang="en-US" sz="48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genomic data </a:t>
            </a:r>
            <a: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  <a:t>and</a:t>
            </a:r>
            <a:r>
              <a:rPr lang="en-US" sz="48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 traits </a:t>
            </a:r>
            <a:r>
              <a:rPr lang="en-US" sz="4800" b="1" dirty="0">
                <a:solidFill>
                  <a:schemeClr val="bg1"/>
                </a:solidFill>
                <a:latin typeface="Adobe Garamond Pro" panose="02020502060506020403" pitchFamily="18" charset="77"/>
              </a:rPr>
              <a:t>in species delimitation</a:t>
            </a:r>
            <a:endParaRPr lang="en-US" sz="4800" dirty="0">
              <a:solidFill>
                <a:schemeClr val="bg1"/>
              </a:solidFill>
              <a:latin typeface="Adobe Garamond Pro" panose="02020502060506020403" pitchFamily="18" charset="77"/>
            </a:endParaRP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8784F185-0F54-7D4C-844D-9FF5A5F4984D}"/>
              </a:ext>
            </a:extLst>
          </p:cNvPr>
          <p:cNvGrpSpPr/>
          <p:nvPr/>
        </p:nvGrpSpPr>
        <p:grpSpPr>
          <a:xfrm>
            <a:off x="70910" y="67536"/>
            <a:ext cx="4197926" cy="1187113"/>
            <a:chOff x="124691" y="5253678"/>
            <a:chExt cx="5373190" cy="1650423"/>
          </a:xfrm>
        </p:grpSpPr>
        <p:pic>
          <p:nvPicPr>
            <p:cNvPr id="6" name="Imagem 5" descr="Uma imagem contendo caminhão, mesa, pessoas, comida&#10;&#10;Descrição gerada automaticamente">
              <a:extLst>
                <a:ext uri="{FF2B5EF4-FFF2-40B4-BE49-F238E27FC236}">
                  <a16:creationId xmlns:a16="http://schemas.microsoft.com/office/drawing/2014/main" id="{AB4037C9-2074-3846-ADC8-8A5E4CDDE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091" b="91586" l="2371" r="96932">
                          <a14:foregroundMark x1="67782" y1="51456" x2="67782" y2="51456"/>
                          <a14:foregroundMark x1="64993" y1="55987" x2="64993" y2="55987"/>
                          <a14:foregroundMark x1="55370" y1="53074" x2="55370" y2="53074"/>
                          <a14:foregroundMark x1="53556" y1="57605" x2="53556" y2="57605"/>
                          <a14:foregroundMark x1="41144" y1="54693" x2="41144" y2="54693"/>
                          <a14:foregroundMark x1="44630" y1="53722" x2="44630" y2="53722"/>
                          <a14:foregroundMark x1="30404" y1="56311" x2="30404" y2="56311"/>
                          <a14:foregroundMark x1="26639" y1="46278" x2="26639" y2="46278"/>
                          <a14:foregroundMark x1="32915" y1="45307" x2="32915" y2="45307"/>
                          <a14:foregroundMark x1="2510" y1="9709" x2="2510" y2="9709"/>
                          <a14:foregroundMark x1="7392" y1="12621" x2="7392" y2="12621"/>
                          <a14:foregroundMark x1="16597" y1="20712" x2="16597" y2="20712"/>
                          <a14:foregroundMark x1="20363" y1="20065" x2="20363" y2="20065"/>
                          <a14:foregroundMark x1="24826" y1="12621" x2="24826" y2="12621"/>
                          <a14:foregroundMark x1="26918" y1="19741" x2="26918" y2="19741"/>
                          <a14:foregroundMark x1="27755" y1="11003" x2="27755" y2="11003"/>
                          <a14:foregroundMark x1="43375" y1="20065" x2="43375" y2="20065"/>
                          <a14:foregroundMark x1="55370" y1="23301" x2="55370" y2="23301"/>
                          <a14:foregroundMark x1="53138" y1="8414" x2="53138" y2="8414"/>
                          <a14:foregroundMark x1="51325" y1="22330" x2="51325" y2="22330"/>
                          <a14:foregroundMark x1="51743" y1="22977" x2="51743" y2="22977"/>
                          <a14:foregroundMark x1="52162" y1="23301" x2="52162" y2="23301"/>
                          <a14:foregroundMark x1="59554" y1="29450" x2="59554" y2="29450"/>
                          <a14:foregroundMark x1="63319" y1="23625" x2="63319" y2="23625"/>
                          <a14:foregroundMark x1="66248" y1="16505" x2="66248" y2="16505"/>
                          <a14:foregroundMark x1="69177" y1="20712" x2="69177" y2="20712"/>
                          <a14:foregroundMark x1="88145" y1="11003" x2="88145" y2="11003"/>
                          <a14:foregroundMark x1="87308" y1="18123" x2="87308" y2="18123"/>
                          <a14:foregroundMark x1="90237" y1="17799" x2="90237" y2="17799"/>
                          <a14:foregroundMark x1="93584" y1="16828" x2="93584" y2="16828"/>
                          <a14:foregroundMark x1="97071" y1="25243" x2="97071" y2="25243"/>
                          <a14:foregroundMark x1="19386" y1="88673" x2="19386" y2="88673"/>
                          <a14:foregroundMark x1="31520" y1="86408" x2="31520" y2="86408"/>
                          <a14:foregroundMark x1="41841" y1="88673" x2="41841" y2="88673"/>
                          <a14:foregroundMark x1="54254" y1="86731" x2="54254" y2="86731"/>
                          <a14:foregroundMark x1="55230" y1="79612" x2="55230" y2="79612"/>
                          <a14:foregroundMark x1="69177" y1="86731" x2="69177" y2="86731"/>
                          <a14:foregroundMark x1="69456" y1="86731" x2="69456" y2="86731"/>
                          <a14:foregroundMark x1="69596" y1="89320" x2="69596" y2="89320"/>
                          <a14:foregroundMark x1="70153" y1="91586" x2="70153" y2="91586"/>
                          <a14:foregroundMark x1="75174" y1="91586" x2="75174" y2="91586"/>
                          <a14:foregroundMark x1="73640" y1="76375" x2="73640" y2="76375"/>
                          <a14:foregroundMark x1="74338" y1="85113" x2="74338" y2="85113"/>
                          <a14:foregroundMark x1="75314" y1="85761" x2="75314" y2="85761"/>
                          <a14:foregroundMark x1="71967" y1="91262" x2="71967" y2="91262"/>
                          <a14:foregroundMark x1="79637" y1="82201" x2="79637" y2="82201"/>
                          <a14:foregroundMark x1="83403" y1="80583" x2="83403" y2="80583"/>
                          <a14:foregroundMark x1="90237" y1="82201" x2="90237" y2="82201"/>
                          <a14:foregroundMark x1="89819" y1="78964" x2="89819" y2="78964"/>
                          <a14:foregroundMark x1="89261" y1="76699" x2="89261" y2="76699"/>
                          <a14:foregroundMark x1="88703" y1="74757" x2="88703" y2="74757"/>
                          <a14:foregroundMark x1="74338" y1="19417" x2="74338" y2="19417"/>
                          <a14:foregroundMark x1="62622" y1="14887" x2="62622" y2="14887"/>
                          <a14:foregroundMark x1="63180" y1="14563" x2="63180" y2="14563"/>
                          <a14:foregroundMark x1="62343" y1="15210" x2="62343" y2="15210"/>
                          <a14:foregroundMark x1="62343" y1="14563" x2="62343" y2="14563"/>
                          <a14:foregroundMark x1="62483" y1="14239" x2="62483" y2="14239"/>
                          <a14:foregroundMark x1="62762" y1="14239" x2="62762" y2="14239"/>
                          <a14:foregroundMark x1="62204" y1="14563" x2="62204" y2="14563"/>
                          <a14:foregroundMark x1="62204" y1="15210" x2="62204" y2="15210"/>
                          <a14:foregroundMark x1="62064" y1="16505" x2="63319" y2="13269"/>
                          <a14:foregroundMark x1="77685" y1="87702" x2="77685" y2="84466"/>
                          <a14:foregroundMark x1="75593" y1="61165" x2="75593" y2="59871"/>
                          <a14:backgroundMark x1="78522" y1="79935" x2="78522" y2="79935"/>
                          <a14:backgroundMark x1="57741" y1="90615" x2="57741" y2="90615"/>
                          <a14:backgroundMark x1="58438" y1="85761" x2="58438" y2="85761"/>
                          <a14:backgroundMark x1="40446" y1="89968" x2="40446" y2="89968"/>
                          <a14:backgroundMark x1="41144" y1="85437" x2="41144" y2="85437"/>
                          <a14:backgroundMark x1="23013" y1="86408" x2="23013" y2="86408"/>
                          <a14:backgroundMark x1="13250" y1="88026" x2="13250" y2="88026"/>
                          <a14:backgroundMark x1="36262" y1="55340" x2="36262" y2="55340"/>
                          <a14:backgroundMark x1="36820" y1="51133" x2="36820" y2="51133"/>
                          <a14:backgroundMark x1="40586" y1="53722" x2="40586" y2="53722"/>
                          <a14:backgroundMark x1="47978" y1="54369" x2="47978" y2="54369"/>
                          <a14:backgroundMark x1="48815" y1="51456" x2="48815" y2="51456"/>
                          <a14:backgroundMark x1="44491" y1="51780" x2="44491" y2="51780"/>
                          <a14:backgroundMark x1="51883" y1="54045" x2="51883" y2="54045"/>
                          <a14:backgroundMark x1="59833" y1="53398" x2="59833" y2="53398"/>
                          <a14:backgroundMark x1="64714" y1="52751" x2="64714" y2="52751"/>
                          <a14:backgroundMark x1="42120" y1="21359" x2="42120" y2="21359"/>
                          <a14:backgroundMark x1="42817" y1="17152" x2="42817" y2="17152"/>
                          <a14:backgroundMark x1="46722" y1="7120" x2="46722" y2="7120"/>
                          <a14:backgroundMark x1="35286" y1="18447" x2="35286" y2="18447"/>
                          <a14:backgroundMark x1="17713" y1="17152" x2="17713" y2="17152"/>
                          <a14:backgroundMark x1="21478" y1="17476" x2="21478" y2="17476"/>
                          <a14:backgroundMark x1="21478" y1="16505" x2="21478" y2="16505"/>
                          <a14:backgroundMark x1="51604" y1="23625" x2="51604" y2="23625"/>
                          <a14:backgroundMark x1="51464" y1="22977" x2="51464" y2="22977"/>
                          <a14:backgroundMark x1="51325" y1="22330" x2="51325" y2="22330"/>
                          <a14:backgroundMark x1="51464" y1="23301" x2="51464" y2="23301"/>
                          <a14:backgroundMark x1="51883" y1="23301" x2="51883" y2="23301"/>
                          <a14:backgroundMark x1="52301" y1="23301" x2="52301" y2="23301"/>
                          <a14:backgroundMark x1="51464" y1="22977" x2="51464" y2="22977"/>
                          <a14:backgroundMark x1="51743" y1="21683" x2="51743" y2="21683"/>
                          <a14:backgroundMark x1="51743" y1="23301" x2="51743" y2="23301"/>
                          <a14:backgroundMark x1="51743" y1="22654" x2="51743" y2="22654"/>
                          <a14:backgroundMark x1="70014" y1="16828" x2="70014" y2="16828"/>
                          <a14:backgroundMark x1="81032" y1="20065" x2="81032" y2="20065"/>
                        </a14:backgroundRemoval>
                      </a14:imgEffect>
                      <a14:imgEffect>
                        <a14:colorTemperature colorTemp="7200"/>
                      </a14:imgEffect>
                      <a14:imgEffect>
                        <a14:brightnessContrast brigh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668259" y="5253678"/>
              <a:ext cx="3829622" cy="1650423"/>
            </a:xfrm>
            <a:prstGeom prst="rect">
              <a:avLst/>
            </a:prstGeom>
          </p:spPr>
        </p:pic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BD0EEFE5-8F2F-CA4B-8421-ED42D4A5D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691" y="5253678"/>
              <a:ext cx="1543568" cy="160815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E9D929D-D5F0-074F-A464-7E0148DC0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5463" y="360463"/>
            <a:ext cx="407424" cy="329335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D4CC337E-2B89-E742-8D27-5E7210F35685}"/>
              </a:ext>
            </a:extLst>
          </p:cNvPr>
          <p:cNvSpPr txBox="1">
            <a:spLocks/>
          </p:cNvSpPr>
          <p:nvPr/>
        </p:nvSpPr>
        <p:spPr>
          <a:xfrm>
            <a:off x="10025847" y="360463"/>
            <a:ext cx="1939637" cy="3602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@ManoloFPerez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89C2C96-099F-C84E-97D1-B7DEBEC966A9}"/>
              </a:ext>
            </a:extLst>
          </p:cNvPr>
          <p:cNvSpPr/>
          <p:nvPr/>
        </p:nvSpPr>
        <p:spPr>
          <a:xfrm>
            <a:off x="8454910" y="776093"/>
            <a:ext cx="3445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sites.google.com/site/manolofperez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80DA4F82-7BDD-D049-A4C0-E96857D311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9175" y="5704190"/>
            <a:ext cx="1371442" cy="95287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8E8156F-9AB0-8C4B-AA5F-5FE410F51A2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81528" b="15164"/>
          <a:stretch/>
        </p:blipFill>
        <p:spPr>
          <a:xfrm>
            <a:off x="502078" y="5466986"/>
            <a:ext cx="1549557" cy="1209819"/>
          </a:xfrm>
          <a:prstGeom prst="rect">
            <a:avLst/>
          </a:prstGeom>
        </p:spPr>
      </p:pic>
      <p:sp>
        <p:nvSpPr>
          <p:cNvPr id="22" name="Subtítulo 2">
            <a:extLst>
              <a:ext uri="{FF2B5EF4-FFF2-40B4-BE49-F238E27FC236}">
                <a16:creationId xmlns:a16="http://schemas.microsoft.com/office/drawing/2014/main" id="{3E0B13BA-0CEB-5F40-BF27-681357F9BAE6}"/>
              </a:ext>
            </a:extLst>
          </p:cNvPr>
          <p:cNvSpPr txBox="1">
            <a:spLocks/>
          </p:cNvSpPr>
          <p:nvPr/>
        </p:nvSpPr>
        <p:spPr>
          <a:xfrm>
            <a:off x="0" y="3533972"/>
            <a:ext cx="12192000" cy="641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u="sng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MF Perez;</a:t>
            </a: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</a:t>
            </a:r>
            <a:r>
              <a:rPr lang="en-US" sz="36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I </a:t>
            </a:r>
            <a:r>
              <a:rPr lang="en-US" sz="3600" dirty="0" err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Sanmartín</a:t>
            </a:r>
            <a:r>
              <a:rPr lang="en-US" sz="36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; BC Faircloth; LAC </a:t>
            </a:r>
            <a:r>
              <a:rPr lang="en-US" sz="3600" dirty="0" err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Bertollo</a:t>
            </a:r>
            <a:r>
              <a:rPr lang="en-US" sz="36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; MB Cioffi</a:t>
            </a:r>
            <a:endParaRPr lang="en-US" sz="3600" b="1" u="sng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endParaRPr lang="en-US" sz="3600" b="1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23" name="Imagem 22" descr="Uma imagem contendo desenho, placa&#10;&#10;Descrição gerada automaticamente">
            <a:extLst>
              <a:ext uri="{FF2B5EF4-FFF2-40B4-BE49-F238E27FC236}">
                <a16:creationId xmlns:a16="http://schemas.microsoft.com/office/drawing/2014/main" id="{6577DFAA-1151-0A45-A77A-C1A3E95DAC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8610" y="5645229"/>
            <a:ext cx="2146300" cy="11303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68ED9DAF-D89E-D744-A97D-BD206DF3E4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85114" y="5859509"/>
            <a:ext cx="2546876" cy="81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32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ubtítulo 2">
            <a:extLst>
              <a:ext uri="{FF2B5EF4-FFF2-40B4-BE49-F238E27FC236}">
                <a16:creationId xmlns:a16="http://schemas.microsoft.com/office/drawing/2014/main" id="{3E0B13BA-0CEB-5F40-BF27-681357F9BAE6}"/>
              </a:ext>
            </a:extLst>
          </p:cNvPr>
          <p:cNvSpPr txBox="1">
            <a:spLocks/>
          </p:cNvSpPr>
          <p:nvPr/>
        </p:nvSpPr>
        <p:spPr>
          <a:xfrm>
            <a:off x="310551" y="1081586"/>
            <a:ext cx="11456896" cy="54906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-US" sz="2800" dirty="0">
                <a:latin typeface="Adobe Garamond Pro" panose="02020502060506020403" pitchFamily="18" charset="77"/>
              </a:rPr>
              <a:t>Different </a:t>
            </a:r>
            <a:r>
              <a:rPr lang="en-US" sz="2800" b="1" dirty="0">
                <a:latin typeface="Adobe Garamond Pro" panose="02020502060506020403" pitchFamily="18" charset="77"/>
              </a:rPr>
              <a:t>species concepts - </a:t>
            </a:r>
            <a:r>
              <a:rPr lang="en-US" sz="2800" dirty="0">
                <a:latin typeface="Adobe Garamond Pro" panose="02020502060506020403" pitchFamily="18" charset="77"/>
              </a:rPr>
              <a:t>distinct strategies to </a:t>
            </a:r>
            <a:r>
              <a:rPr lang="en-US" sz="2800" b="1" dirty="0">
                <a:latin typeface="Adobe Garamond Pro" panose="02020502060506020403" pitchFamily="18" charset="77"/>
              </a:rPr>
              <a:t>identify species boundaries </a:t>
            </a:r>
            <a:r>
              <a:rPr lang="en-US" sz="1800" dirty="0">
                <a:latin typeface="Adobe Garamond Pro" panose="02020502060506020403" pitchFamily="18" charset="77"/>
              </a:rPr>
              <a:t>(de Queiroz 2007)</a:t>
            </a:r>
            <a:r>
              <a:rPr lang="en-US" sz="2800" dirty="0">
                <a:latin typeface="Adobe Garamond Pro" panose="02020502060506020403" pitchFamily="18" charset="77"/>
              </a:rPr>
              <a:t>. It is important to adopt a </a:t>
            </a:r>
            <a:r>
              <a:rPr lang="en-US" sz="2800" b="1" dirty="0">
                <a:latin typeface="Adobe Garamond Pro" panose="02020502060506020403" pitchFamily="18" charset="77"/>
              </a:rPr>
              <a:t>multidisciplinary approach</a:t>
            </a:r>
            <a:r>
              <a:rPr lang="en-US" sz="2800" dirty="0">
                <a:latin typeface="Adobe Garamond Pro" panose="02020502060506020403" pitchFamily="18" charset="77"/>
              </a:rPr>
              <a:t>, by assessing </a:t>
            </a:r>
            <a:r>
              <a:rPr lang="en-US" sz="2800" b="1" dirty="0">
                <a:latin typeface="Adobe Garamond Pro" panose="02020502060506020403" pitchFamily="18" charset="77"/>
              </a:rPr>
              <a:t>different sources of evidence</a:t>
            </a:r>
            <a:r>
              <a:rPr lang="en-US" sz="2800" dirty="0">
                <a:latin typeface="Adobe Garamond Pro" panose="02020502060506020403" pitchFamily="18" charset="77"/>
              </a:rPr>
              <a:t> </a:t>
            </a:r>
            <a:r>
              <a:rPr lang="en-US" sz="1800" dirty="0">
                <a:latin typeface="Adobe Garamond Pro" panose="02020502060506020403" pitchFamily="18" charset="77"/>
              </a:rPr>
              <a:t>(Carstens et al. 2013)</a:t>
            </a:r>
            <a:r>
              <a:rPr lang="en-US" sz="2800" dirty="0">
                <a:latin typeface="Adobe Garamond Pro" panose="02020502060506020403" pitchFamily="18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US" sz="2800" dirty="0">
              <a:latin typeface="Adobe Garamond Pro" panose="02020502060506020403" pitchFamily="18" charset="77"/>
            </a:endParaRPr>
          </a:p>
          <a:p>
            <a:pPr algn="just">
              <a:lnSpc>
                <a:spcPct val="100000"/>
              </a:lnSpc>
            </a:pPr>
            <a:r>
              <a:rPr lang="en-US" sz="2800" b="1" dirty="0">
                <a:latin typeface="Adobe Garamond Pro" panose="02020502060506020403" pitchFamily="18" charset="77"/>
              </a:rPr>
              <a:t>Most approaches </a:t>
            </a:r>
            <a:r>
              <a:rPr lang="en-US" sz="2800" dirty="0">
                <a:latin typeface="Adobe Garamond Pro" panose="02020502060506020403" pitchFamily="18" charset="77"/>
              </a:rPr>
              <a:t>consist in analyzing </a:t>
            </a:r>
            <a:r>
              <a:rPr lang="en-US" sz="2800" b="1" dirty="0">
                <a:latin typeface="Adobe Garamond Pro" panose="02020502060506020403" pitchFamily="18" charset="77"/>
              </a:rPr>
              <a:t>genomic and phenotypical/geographical </a:t>
            </a:r>
            <a:r>
              <a:rPr lang="en-US" sz="2800" dirty="0">
                <a:latin typeface="Adobe Garamond Pro" panose="02020502060506020403" pitchFamily="18" charset="77"/>
              </a:rPr>
              <a:t>information</a:t>
            </a:r>
            <a:r>
              <a:rPr lang="en-US" sz="2800" b="1" dirty="0">
                <a:latin typeface="Adobe Garamond Pro" panose="02020502060506020403" pitchFamily="18" charset="77"/>
              </a:rPr>
              <a:t> separately, </a:t>
            </a:r>
            <a:r>
              <a:rPr lang="en-US" sz="2800" dirty="0">
                <a:latin typeface="Adobe Garamond Pro" panose="02020502060506020403" pitchFamily="18" charset="77"/>
              </a:rPr>
              <a:t>followed by </a:t>
            </a:r>
            <a:r>
              <a:rPr lang="en-US" sz="2800" b="1" dirty="0">
                <a:latin typeface="Adobe Garamond Pro" panose="02020502060506020403" pitchFamily="18" charset="77"/>
              </a:rPr>
              <a:t>visual/qualitative comparison</a:t>
            </a:r>
            <a:r>
              <a:rPr lang="en-US" sz="2800" dirty="0">
                <a:latin typeface="Adobe Garamond Pro" panose="02020502060506020403" pitchFamily="18" charset="77"/>
              </a:rPr>
              <a:t>. Methods that actually </a:t>
            </a:r>
            <a:r>
              <a:rPr lang="en-US" sz="2800" b="1" dirty="0">
                <a:latin typeface="Adobe Garamond Pro" panose="02020502060506020403" pitchFamily="18" charset="77"/>
              </a:rPr>
              <a:t>integrate</a:t>
            </a:r>
            <a:r>
              <a:rPr lang="en-US" sz="2800" dirty="0">
                <a:latin typeface="Adobe Garamond Pro" panose="02020502060506020403" pitchFamily="18" charset="77"/>
              </a:rPr>
              <a:t> different data are </a:t>
            </a:r>
            <a:r>
              <a:rPr lang="en-US" sz="2800" b="1" dirty="0">
                <a:latin typeface="Adobe Garamond Pro" panose="02020502060506020403" pitchFamily="18" charset="77"/>
              </a:rPr>
              <a:t>limited</a:t>
            </a:r>
            <a:r>
              <a:rPr lang="en-US" sz="2800" dirty="0">
                <a:latin typeface="Adobe Garamond Pro" panose="02020502060506020403" pitchFamily="18" charset="77"/>
              </a:rPr>
              <a:t> to up to a </a:t>
            </a:r>
            <a:r>
              <a:rPr lang="en-US" sz="2800" b="1" dirty="0">
                <a:latin typeface="Adobe Garamond Pro" panose="02020502060506020403" pitchFamily="18" charset="77"/>
              </a:rPr>
              <a:t>few hundreds of loci </a:t>
            </a:r>
            <a:r>
              <a:rPr lang="en-US" sz="2800" dirty="0">
                <a:latin typeface="Adobe Garamond Pro" panose="02020502060506020403" pitchFamily="18" charset="77"/>
              </a:rPr>
              <a:t>and</a:t>
            </a:r>
            <a:r>
              <a:rPr lang="en-US" sz="2800" b="1" dirty="0">
                <a:latin typeface="Adobe Garamond Pro" panose="02020502060506020403" pitchFamily="18" charset="77"/>
              </a:rPr>
              <a:t> simple models </a:t>
            </a:r>
            <a:r>
              <a:rPr lang="en-US" sz="2800" dirty="0">
                <a:latin typeface="Adobe Garamond Pro" panose="02020502060506020403" pitchFamily="18" charset="77"/>
              </a:rPr>
              <a:t>of evolution </a:t>
            </a:r>
            <a:r>
              <a:rPr lang="en-US" sz="1800" dirty="0">
                <a:latin typeface="Adobe Garamond Pro" panose="02020502060506020403" pitchFamily="18" charset="77"/>
              </a:rPr>
              <a:t>(Solís-Lemus et al. 2015)</a:t>
            </a:r>
            <a:r>
              <a:rPr lang="en-US" sz="2800" dirty="0">
                <a:latin typeface="Adobe Garamond Pro" panose="02020502060506020403" pitchFamily="18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US" sz="2800" dirty="0">
              <a:latin typeface="Adobe Garamond Pro" panose="02020502060506020403" pitchFamily="18" charset="77"/>
            </a:endParaRPr>
          </a:p>
          <a:p>
            <a:pPr algn="just">
              <a:lnSpc>
                <a:spcPct val="100000"/>
              </a:lnSpc>
            </a:pPr>
            <a:r>
              <a:rPr lang="en-US" sz="2800" dirty="0">
                <a:latin typeface="Adobe Garamond Pro" panose="02020502060506020403" pitchFamily="18" charset="77"/>
              </a:rPr>
              <a:t>We present a method based on </a:t>
            </a:r>
            <a:r>
              <a:rPr lang="en-US" sz="2800" b="1" dirty="0">
                <a:latin typeface="Adobe Garamond Pro" panose="02020502060506020403" pitchFamily="18" charset="77"/>
              </a:rPr>
              <a:t>simulated data and deep learning</a:t>
            </a:r>
            <a:r>
              <a:rPr lang="en-US" sz="2800" dirty="0">
                <a:latin typeface="Adobe Garamond Pro" panose="02020502060506020403" pitchFamily="18" charset="77"/>
              </a:rPr>
              <a:t>, that </a:t>
            </a:r>
            <a:r>
              <a:rPr lang="en-US" sz="2800" b="1" dirty="0">
                <a:latin typeface="Adobe Garamond Pro" panose="02020502060506020403" pitchFamily="18" charset="77"/>
              </a:rPr>
              <a:t>combines</a:t>
            </a:r>
            <a:r>
              <a:rPr lang="en-US" sz="2800" dirty="0">
                <a:latin typeface="Adobe Garamond Pro" panose="02020502060506020403" pitchFamily="18" charset="77"/>
              </a:rPr>
              <a:t> both </a:t>
            </a:r>
            <a:r>
              <a:rPr lang="en-US" sz="2800" b="1" dirty="0">
                <a:latin typeface="Adobe Garamond Pro" panose="02020502060506020403" pitchFamily="18" charset="77"/>
              </a:rPr>
              <a:t>genomic and trait </a:t>
            </a:r>
            <a:r>
              <a:rPr lang="en-US" sz="2800" dirty="0">
                <a:latin typeface="Adobe Garamond Pro" panose="02020502060506020403" pitchFamily="18" charset="77"/>
              </a:rPr>
              <a:t>information in a unified framework. </a:t>
            </a:r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C49E1DFE-E368-C848-A5C8-F7E4B4F7E80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56895" cy="8150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928315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AD9E">
            <a:alpha val="4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A5C497FF-B255-8140-9166-6714A229FB8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56895" cy="8150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b="1" dirty="0" err="1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Methods</a:t>
            </a:r>
            <a:endParaRPr lang="pt-BR" b="1" dirty="0">
              <a:solidFill>
                <a:schemeClr val="accent2">
                  <a:lumMod val="7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EFE7509-10E3-654A-B15A-DBA7137C3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34" y="988594"/>
            <a:ext cx="11965071" cy="574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46787"/>
      </p:ext>
    </p:extLst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AD9E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A5C497FF-B255-8140-9166-6714A229FB8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56895" cy="8150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Results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51FCBEBF-650F-AB45-91E1-6FD290225672}"/>
              </a:ext>
            </a:extLst>
          </p:cNvPr>
          <p:cNvSpPr txBox="1">
            <a:spLocks/>
          </p:cNvSpPr>
          <p:nvPr/>
        </p:nvSpPr>
        <p:spPr>
          <a:xfrm>
            <a:off x="7193778" y="1231124"/>
            <a:ext cx="4626144" cy="17694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Increasing SNPs also raised the probability of recovering the right model.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little improvement with &gt; 50 SNPs.</a:t>
            </a:r>
          </a:p>
          <a:p>
            <a:pPr algn="just"/>
            <a:endParaRPr lang="en-US" sz="2000" b="1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3F5B160-995A-B842-A299-5283DD171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173" y="2771851"/>
            <a:ext cx="330200" cy="4191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E295270-7206-234C-AC12-DFB6E394E4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366"/>
          <a:stretch/>
        </p:blipFill>
        <p:spPr>
          <a:xfrm>
            <a:off x="1128398" y="2391555"/>
            <a:ext cx="5600700" cy="309245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098D509-5B5F-5A43-A791-4B1F601B1D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989" r="14846" b="52203"/>
          <a:stretch/>
        </p:blipFill>
        <p:spPr>
          <a:xfrm>
            <a:off x="7698986" y="2559830"/>
            <a:ext cx="3257677" cy="27559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5A6933EA-6D75-D145-9535-6EAF229DAE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24" t="20348" r="74147" b="60910"/>
          <a:stretch/>
        </p:blipFill>
        <p:spPr>
          <a:xfrm>
            <a:off x="6239054" y="4105791"/>
            <a:ext cx="1228164" cy="1080615"/>
          </a:xfrm>
          <a:prstGeom prst="rect">
            <a:avLst/>
          </a:prstGeom>
        </p:spPr>
      </p:pic>
      <p:sp>
        <p:nvSpPr>
          <p:cNvPr id="16" name="Retângulo 15">
            <a:extLst>
              <a:ext uri="{FF2B5EF4-FFF2-40B4-BE49-F238E27FC236}">
                <a16:creationId xmlns:a16="http://schemas.microsoft.com/office/drawing/2014/main" id="{A303B51B-8362-6949-A8A4-2A6A841E0F6F}"/>
              </a:ext>
            </a:extLst>
          </p:cNvPr>
          <p:cNvSpPr/>
          <p:nvPr/>
        </p:nvSpPr>
        <p:spPr>
          <a:xfrm>
            <a:off x="3867986" y="2559830"/>
            <a:ext cx="2401230" cy="46246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CE58353-4614-ED46-99CB-4364FF54E0E2}"/>
              </a:ext>
            </a:extLst>
          </p:cNvPr>
          <p:cNvSpPr/>
          <p:nvPr/>
        </p:nvSpPr>
        <p:spPr>
          <a:xfrm>
            <a:off x="7685131" y="2456432"/>
            <a:ext cx="3271532" cy="285929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934F8FF3-B8D2-FF48-B6BC-41DBCC229DF9}"/>
              </a:ext>
            </a:extLst>
          </p:cNvPr>
          <p:cNvCxnSpPr>
            <a:stCxn id="16" idx="3"/>
          </p:cNvCxnSpPr>
          <p:nvPr/>
        </p:nvCxnSpPr>
        <p:spPr>
          <a:xfrm>
            <a:off x="6269216" y="2791063"/>
            <a:ext cx="1415915" cy="71664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607499D0-52F6-0646-AB84-84AC035CF023}"/>
              </a:ext>
            </a:extLst>
          </p:cNvPr>
          <p:cNvSpPr/>
          <p:nvPr/>
        </p:nvSpPr>
        <p:spPr>
          <a:xfrm>
            <a:off x="218669" y="1084164"/>
            <a:ext cx="24218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Probabilities are low when using only traits.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B6D09340-4646-6145-BF48-400DA7E543F5}"/>
              </a:ext>
            </a:extLst>
          </p:cNvPr>
          <p:cNvCxnSpPr>
            <a:cxnSpLocks/>
          </p:cNvCxnSpPr>
          <p:nvPr/>
        </p:nvCxnSpPr>
        <p:spPr>
          <a:xfrm>
            <a:off x="1235337" y="1948627"/>
            <a:ext cx="639183" cy="50780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16">
            <a:extLst>
              <a:ext uri="{FF2B5EF4-FFF2-40B4-BE49-F238E27FC236}">
                <a16:creationId xmlns:a16="http://schemas.microsoft.com/office/drawing/2014/main" id="{51E08AB8-89A2-734A-B8E5-7A97BE0255FD}"/>
              </a:ext>
            </a:extLst>
          </p:cNvPr>
          <p:cNvSpPr/>
          <p:nvPr/>
        </p:nvSpPr>
        <p:spPr>
          <a:xfrm>
            <a:off x="1783490" y="6028236"/>
            <a:ext cx="46173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Using both genomic and trait data recovered slightly better results than using only SNPs.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4FCE0C69-B68A-F64A-8F4D-1C95AFF177D3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3345395" y="5089194"/>
            <a:ext cx="746750" cy="93904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F830ECD0-700C-AC40-AE34-9EAFA5F57700}"/>
              </a:ext>
            </a:extLst>
          </p:cNvPr>
          <p:cNvCxnSpPr>
            <a:cxnSpLocks/>
          </p:cNvCxnSpPr>
          <p:nvPr/>
        </p:nvCxnSpPr>
        <p:spPr>
          <a:xfrm>
            <a:off x="2903456" y="4745870"/>
            <a:ext cx="73529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DC2E97C1-96FA-844E-8EE6-7B93C830AC22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092145" y="5089194"/>
            <a:ext cx="412746" cy="93904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BC495C79-70C0-F84B-93E8-E58D95371E13}"/>
              </a:ext>
            </a:extLst>
          </p:cNvPr>
          <p:cNvCxnSpPr>
            <a:cxnSpLocks/>
          </p:cNvCxnSpPr>
          <p:nvPr/>
        </p:nvCxnSpPr>
        <p:spPr>
          <a:xfrm>
            <a:off x="4205926" y="4745870"/>
            <a:ext cx="73529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0313AB67-F262-D042-8DE9-5F219479F3C9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092145" y="5155182"/>
            <a:ext cx="1635181" cy="87305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CF2C53A6-526A-2E4E-AC94-0563A6DAD824}"/>
              </a:ext>
            </a:extLst>
          </p:cNvPr>
          <p:cNvCxnSpPr>
            <a:cxnSpLocks/>
          </p:cNvCxnSpPr>
          <p:nvPr/>
        </p:nvCxnSpPr>
        <p:spPr>
          <a:xfrm>
            <a:off x="5503764" y="4745870"/>
            <a:ext cx="73529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939925"/>
      </p:ext>
    </p:extLst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AD9E">
            <a:alpha val="4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tângulo 33">
            <a:extLst>
              <a:ext uri="{FF2B5EF4-FFF2-40B4-BE49-F238E27FC236}">
                <a16:creationId xmlns:a16="http://schemas.microsoft.com/office/drawing/2014/main" id="{380EAF50-5241-4344-BF36-754E0FABC0BB}"/>
              </a:ext>
            </a:extLst>
          </p:cNvPr>
          <p:cNvSpPr/>
          <p:nvPr/>
        </p:nvSpPr>
        <p:spPr>
          <a:xfrm>
            <a:off x="6186074" y="3805517"/>
            <a:ext cx="2403335" cy="21649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6" name="Retângulo 35">
            <a:extLst>
              <a:ext uri="{FF2B5EF4-FFF2-40B4-BE49-F238E27FC236}">
                <a16:creationId xmlns:a16="http://schemas.microsoft.com/office/drawing/2014/main" id="{3F6C5ABF-856B-6145-824B-A1DB37925858}"/>
              </a:ext>
            </a:extLst>
          </p:cNvPr>
          <p:cNvSpPr/>
          <p:nvPr/>
        </p:nvSpPr>
        <p:spPr>
          <a:xfrm>
            <a:off x="9126788" y="3809999"/>
            <a:ext cx="2396307" cy="2165351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tângulo 31">
            <a:extLst>
              <a:ext uri="{FF2B5EF4-FFF2-40B4-BE49-F238E27FC236}">
                <a16:creationId xmlns:a16="http://schemas.microsoft.com/office/drawing/2014/main" id="{B384BFEA-5A92-0543-A49F-347800C2E052}"/>
              </a:ext>
            </a:extLst>
          </p:cNvPr>
          <p:cNvSpPr/>
          <p:nvPr/>
        </p:nvSpPr>
        <p:spPr>
          <a:xfrm>
            <a:off x="9125134" y="1156447"/>
            <a:ext cx="2390933" cy="2169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0F897AE7-EE8C-AE4E-89C1-2CE45C207FDB}"/>
              </a:ext>
            </a:extLst>
          </p:cNvPr>
          <p:cNvSpPr/>
          <p:nvPr/>
        </p:nvSpPr>
        <p:spPr>
          <a:xfrm>
            <a:off x="6201239" y="1170346"/>
            <a:ext cx="2386978" cy="21519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FB3E95C-22FD-3C42-BA8C-713771771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27584" y="771698"/>
            <a:ext cx="6921661" cy="6138387"/>
          </a:xfrm>
          <a:prstGeom prst="rect">
            <a:avLst/>
          </a:prstGeom>
        </p:spPr>
      </p:pic>
      <p:sp>
        <p:nvSpPr>
          <p:cNvPr id="10" name="Título 1">
            <a:extLst>
              <a:ext uri="{FF2B5EF4-FFF2-40B4-BE49-F238E27FC236}">
                <a16:creationId xmlns:a16="http://schemas.microsoft.com/office/drawing/2014/main" id="{A5C497FF-B255-8140-9166-6714A229FB8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56895" cy="8150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b="1" dirty="0" err="1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Conclusions</a:t>
            </a:r>
            <a:endParaRPr lang="pt-BR" b="1" dirty="0">
              <a:solidFill>
                <a:schemeClr val="accent2">
                  <a:lumMod val="75000"/>
                </a:schemeClr>
              </a:solidFill>
              <a:latin typeface="Adobe Garamond Pro" panose="02020502060506020403" pitchFamily="18" charset="77"/>
            </a:endParaRPr>
          </a:p>
        </p:txBody>
      </p:sp>
      <p:sp>
        <p:nvSpPr>
          <p:cNvPr id="38" name="Subtítulo 2">
            <a:extLst>
              <a:ext uri="{FF2B5EF4-FFF2-40B4-BE49-F238E27FC236}">
                <a16:creationId xmlns:a16="http://schemas.microsoft.com/office/drawing/2014/main" id="{05168A21-8C7A-E840-8EB3-096AD9696858}"/>
              </a:ext>
            </a:extLst>
          </p:cNvPr>
          <p:cNvSpPr txBox="1">
            <a:spLocks/>
          </p:cNvSpPr>
          <p:nvPr/>
        </p:nvSpPr>
        <p:spPr>
          <a:xfrm>
            <a:off x="189381" y="1091979"/>
            <a:ext cx="4450115" cy="55062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The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accuracy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of our approach was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very high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(confusion matrix with the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test set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).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Confusion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of model 4 (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migration)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with model 1 (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one species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). </a:t>
            </a:r>
          </a:p>
          <a:p>
            <a:pPr algn="just"/>
            <a:endParaRPr lang="en-US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pPr algn="just"/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Incorporating traits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resulted in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similar accuracy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to using only SNPs.</a:t>
            </a:r>
          </a:p>
          <a:p>
            <a:pPr algn="just"/>
            <a:endParaRPr lang="en-US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pPr algn="just"/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Traits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incorporate information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complimentary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to genomic data that might be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useful for species delimitation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.</a:t>
            </a:r>
          </a:p>
          <a:p>
            <a:pPr algn="just"/>
            <a:endParaRPr lang="en-US" b="1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</p:txBody>
      </p:sp>
      <p:sp>
        <p:nvSpPr>
          <p:cNvPr id="25" name="Retângulo 24">
            <a:extLst>
              <a:ext uri="{FF2B5EF4-FFF2-40B4-BE49-F238E27FC236}">
                <a16:creationId xmlns:a16="http://schemas.microsoft.com/office/drawing/2014/main" id="{0C8DC16A-2CFB-EA45-A556-17329A4CE63D}"/>
              </a:ext>
            </a:extLst>
          </p:cNvPr>
          <p:cNvSpPr/>
          <p:nvPr/>
        </p:nvSpPr>
        <p:spPr>
          <a:xfrm rot="5400000">
            <a:off x="8510746" y="3673725"/>
            <a:ext cx="547841" cy="5260324"/>
          </a:xfrm>
          <a:prstGeom prst="rect">
            <a:avLst/>
          </a:prstGeom>
          <a:solidFill>
            <a:srgbClr val="DDD7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FC63EF81-C41D-F543-B66C-9DA7A396378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53" t="15777" r="85175" b="66514"/>
          <a:stretch/>
        </p:blipFill>
        <p:spPr>
          <a:xfrm>
            <a:off x="6192185" y="6015096"/>
            <a:ext cx="590896" cy="507724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C3C9CCEC-69EC-EF45-96A5-29AB1395191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6" t="37311" r="85012" b="44980"/>
          <a:stretch/>
        </p:blipFill>
        <p:spPr>
          <a:xfrm>
            <a:off x="6801624" y="6015098"/>
            <a:ext cx="590896" cy="507724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06EAC1BA-30AE-C642-8994-7497D97726F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6" t="58094" r="85012" b="24197"/>
          <a:stretch/>
        </p:blipFill>
        <p:spPr>
          <a:xfrm>
            <a:off x="7391996" y="6015098"/>
            <a:ext cx="590896" cy="507724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FBB763BF-0274-5E43-A8D8-4E2CF2FFB23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4" t="80113" r="85014" b="2178"/>
          <a:stretch/>
        </p:blipFill>
        <p:spPr>
          <a:xfrm>
            <a:off x="8008998" y="6029966"/>
            <a:ext cx="590896" cy="507724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1006ED5B-72BB-A74E-B52A-2A2FD47555A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53" t="15777" r="85175" b="66514"/>
          <a:stretch/>
        </p:blipFill>
        <p:spPr>
          <a:xfrm>
            <a:off x="9168257" y="6029966"/>
            <a:ext cx="590896" cy="507724"/>
          </a:xfrm>
          <a:prstGeom prst="rect">
            <a:avLst/>
          </a:prstGeom>
        </p:spPr>
      </p:pic>
      <p:pic>
        <p:nvPicPr>
          <p:cNvPr id="22" name="Imagem 21">
            <a:extLst>
              <a:ext uri="{FF2B5EF4-FFF2-40B4-BE49-F238E27FC236}">
                <a16:creationId xmlns:a16="http://schemas.microsoft.com/office/drawing/2014/main" id="{AC2C0CCF-ACC1-BD48-A40C-4553FF456C8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6" t="37311" r="85012" b="44980"/>
          <a:stretch/>
        </p:blipFill>
        <p:spPr>
          <a:xfrm>
            <a:off x="9711075" y="6029966"/>
            <a:ext cx="590896" cy="507724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002C60CD-BB27-4B45-BEA5-BB9DE19201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6" t="58094" r="85012" b="24197"/>
          <a:stretch/>
        </p:blipFill>
        <p:spPr>
          <a:xfrm>
            <a:off x="10312100" y="6029966"/>
            <a:ext cx="590896" cy="507724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CB75C35C-FBDB-B841-912B-79B1F40294F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4" t="80113" r="85014" b="2178"/>
          <a:stretch/>
        </p:blipFill>
        <p:spPr>
          <a:xfrm>
            <a:off x="10913123" y="6029966"/>
            <a:ext cx="590896" cy="507724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9CDE6BA2-88D1-324C-B537-25256D690D71}"/>
              </a:ext>
            </a:extLst>
          </p:cNvPr>
          <p:cNvSpPr/>
          <p:nvPr/>
        </p:nvSpPr>
        <p:spPr>
          <a:xfrm>
            <a:off x="5516881" y="1233946"/>
            <a:ext cx="649013" cy="4692575"/>
          </a:xfrm>
          <a:prstGeom prst="rect">
            <a:avLst/>
          </a:prstGeom>
          <a:solidFill>
            <a:srgbClr val="DDD7C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F3051CA0-C62D-4947-A691-A7D29FD7808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53" t="15777" r="85175" b="66514"/>
          <a:stretch/>
        </p:blipFill>
        <p:spPr>
          <a:xfrm>
            <a:off x="5563611" y="1220943"/>
            <a:ext cx="590896" cy="507724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61AD393-9CA8-5B4A-B65E-7BCB8209AB3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6" t="37311" r="85012" b="44980"/>
          <a:stretch/>
        </p:blipFill>
        <p:spPr>
          <a:xfrm>
            <a:off x="5563612" y="1758132"/>
            <a:ext cx="590896" cy="507724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16D1721B-0F75-A74A-82B4-98317CAA1A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6" t="58094" r="85012" b="24197"/>
          <a:stretch/>
        </p:blipFill>
        <p:spPr>
          <a:xfrm>
            <a:off x="5563611" y="2296960"/>
            <a:ext cx="590896" cy="507724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23E0BF5-88D2-9842-BDFF-DF936A1DF2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4" t="80113" r="85014" b="2178"/>
          <a:stretch/>
        </p:blipFill>
        <p:spPr>
          <a:xfrm>
            <a:off x="5563611" y="2809071"/>
            <a:ext cx="590896" cy="507724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0A5F154D-1039-CE47-9BC8-43A85D81C1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353" t="15777" r="85175" b="66514"/>
          <a:stretch/>
        </p:blipFill>
        <p:spPr>
          <a:xfrm>
            <a:off x="5563611" y="3817667"/>
            <a:ext cx="590896" cy="507724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FDFFE963-4916-D140-8654-7871569F9D2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6" t="37311" r="85012" b="44980"/>
          <a:stretch/>
        </p:blipFill>
        <p:spPr>
          <a:xfrm>
            <a:off x="5563612" y="4354855"/>
            <a:ext cx="590896" cy="507724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0F59AD81-AE36-E74B-80F4-D2F4935114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6" t="58094" r="85012" b="24197"/>
          <a:stretch/>
        </p:blipFill>
        <p:spPr>
          <a:xfrm>
            <a:off x="5563611" y="4893683"/>
            <a:ext cx="590896" cy="507724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E8947799-13CD-184C-977B-079E95B2EC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514" t="80113" r="85014" b="2178"/>
          <a:stretch/>
        </p:blipFill>
        <p:spPr>
          <a:xfrm>
            <a:off x="5563611" y="5405794"/>
            <a:ext cx="590896" cy="507724"/>
          </a:xfrm>
          <a:prstGeom prst="rect">
            <a:avLst/>
          </a:prstGeom>
        </p:spPr>
      </p:pic>
      <p:sp>
        <p:nvSpPr>
          <p:cNvPr id="33" name="CaixaDeTexto 32">
            <a:extLst>
              <a:ext uri="{FF2B5EF4-FFF2-40B4-BE49-F238E27FC236}">
                <a16:creationId xmlns:a16="http://schemas.microsoft.com/office/drawing/2014/main" id="{451A4076-1E97-0441-8EFD-72C23DF133DD}"/>
              </a:ext>
            </a:extLst>
          </p:cNvPr>
          <p:cNvSpPr txBox="1"/>
          <p:nvPr/>
        </p:nvSpPr>
        <p:spPr>
          <a:xfrm>
            <a:off x="5360486" y="1290765"/>
            <a:ext cx="323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F5C3DECE-F61C-2A4B-91A0-EAE31E11663C}"/>
              </a:ext>
            </a:extLst>
          </p:cNvPr>
          <p:cNvSpPr txBox="1"/>
          <p:nvPr/>
        </p:nvSpPr>
        <p:spPr>
          <a:xfrm>
            <a:off x="5348885" y="1882831"/>
            <a:ext cx="323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1309BBD6-D864-9547-84C8-A90094001696}"/>
              </a:ext>
            </a:extLst>
          </p:cNvPr>
          <p:cNvSpPr txBox="1"/>
          <p:nvPr/>
        </p:nvSpPr>
        <p:spPr>
          <a:xfrm>
            <a:off x="5366280" y="2410681"/>
            <a:ext cx="323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40" name="CaixaDeTexto 39">
            <a:extLst>
              <a:ext uri="{FF2B5EF4-FFF2-40B4-BE49-F238E27FC236}">
                <a16:creationId xmlns:a16="http://schemas.microsoft.com/office/drawing/2014/main" id="{3AAE9FAB-7CB8-2D43-92D0-0D2C1426C562}"/>
              </a:ext>
            </a:extLst>
          </p:cNvPr>
          <p:cNvSpPr txBox="1"/>
          <p:nvPr/>
        </p:nvSpPr>
        <p:spPr>
          <a:xfrm>
            <a:off x="5360486" y="2893783"/>
            <a:ext cx="323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B49658C-AE3F-4648-A703-B371878CB6B1}"/>
              </a:ext>
            </a:extLst>
          </p:cNvPr>
          <p:cNvSpPr txBox="1"/>
          <p:nvPr/>
        </p:nvSpPr>
        <p:spPr>
          <a:xfrm>
            <a:off x="5390236" y="3895539"/>
            <a:ext cx="323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1</a:t>
            </a:r>
          </a:p>
        </p:txBody>
      </p:sp>
      <p:sp>
        <p:nvSpPr>
          <p:cNvPr id="42" name="CaixaDeTexto 41">
            <a:extLst>
              <a:ext uri="{FF2B5EF4-FFF2-40B4-BE49-F238E27FC236}">
                <a16:creationId xmlns:a16="http://schemas.microsoft.com/office/drawing/2014/main" id="{0B5A7D3A-B9FE-294C-B1EA-9D293488C08E}"/>
              </a:ext>
            </a:extLst>
          </p:cNvPr>
          <p:cNvSpPr txBox="1"/>
          <p:nvPr/>
        </p:nvSpPr>
        <p:spPr>
          <a:xfrm>
            <a:off x="5378635" y="4487605"/>
            <a:ext cx="323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98E99FCE-1BA1-9E41-8BA1-834769E47F64}"/>
              </a:ext>
            </a:extLst>
          </p:cNvPr>
          <p:cNvSpPr txBox="1"/>
          <p:nvPr/>
        </p:nvSpPr>
        <p:spPr>
          <a:xfrm>
            <a:off x="5396030" y="5015455"/>
            <a:ext cx="323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3</a:t>
            </a: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313B5E5A-E81D-ED46-9143-D4DDFEA7A23F}"/>
              </a:ext>
            </a:extLst>
          </p:cNvPr>
          <p:cNvSpPr txBox="1"/>
          <p:nvPr/>
        </p:nvSpPr>
        <p:spPr>
          <a:xfrm>
            <a:off x="5390236" y="5498557"/>
            <a:ext cx="3239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946592436"/>
      </p:ext>
    </p:extLst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861</TotalTime>
  <Words>265</Words>
  <Application>Microsoft Macintosh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Adobe Garamond Pro</vt:lpstr>
      <vt:lpstr>Arial</vt:lpstr>
      <vt:lpstr>Calibri</vt:lpstr>
      <vt:lpstr>Calibri Light</vt:lpstr>
      <vt:lpstr>Times New Roman</vt:lpstr>
      <vt:lpstr>Tema do Office</vt:lpstr>
      <vt:lpstr>        Using deep learning for unifying  genomic data and traits in species delimitation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Manolo Perez</dc:creator>
  <cp:lastModifiedBy>Manolo Perez</cp:lastModifiedBy>
  <cp:revision>31</cp:revision>
  <dcterms:created xsi:type="dcterms:W3CDTF">2020-06-30T06:46:09Z</dcterms:created>
  <dcterms:modified xsi:type="dcterms:W3CDTF">2020-07-01T16:44:45Z</dcterms:modified>
</cp:coreProperties>
</file>